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6" r:id="rId3"/>
    <p:sldId id="269" r:id="rId4"/>
    <p:sldId id="270" r:id="rId5"/>
    <p:sldId id="271" r:id="rId6"/>
    <p:sldId id="272" r:id="rId7"/>
    <p:sldId id="273" r:id="rId8"/>
    <p:sldId id="264" r:id="rId9"/>
    <p:sldId id="265" r:id="rId10"/>
    <p:sldId id="266" r:id="rId11"/>
    <p:sldId id="267" r:id="rId12"/>
    <p:sldId id="268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606" autoAdjust="0"/>
    <p:restoredTop sz="86482" autoAdjust="0"/>
  </p:normalViewPr>
  <p:slideViewPr>
    <p:cSldViewPr snapToGrid="0" snapToObjects="1">
      <p:cViewPr varScale="1">
        <p:scale>
          <a:sx n="80" d="100"/>
          <a:sy n="80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53354-DD91-3940-972C-6CB4ACF53105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21A3D-DAF7-1749-AEA7-3AB4156F6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64340-8BB2-4644-B6F0-F87444492AA0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6AC45-0323-D44C-AD65-387E09F40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Pic</a:t>
            </a:r>
            <a:r>
              <a:rPr lang="en-US" dirty="0" smtClean="0"/>
              <a:t> of the Scream</a:t>
            </a:r>
          </a:p>
          <a:p>
            <a:endParaRPr lang="en-US" dirty="0" smtClean="0"/>
          </a:p>
          <a:p>
            <a:r>
              <a:rPr lang="en-US" baseline="0" dirty="0" smtClean="0"/>
              <a:t>When I read about the local media industry I often get a picture in my head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then I start thinking about the opportunity I see and I get a slightly different picture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AC45-0323-D44C-AD65-387E09F405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Pic</a:t>
            </a:r>
            <a:r>
              <a:rPr lang="en-US" dirty="0" smtClean="0"/>
              <a:t> of Skunk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AC45-0323-D44C-AD65-387E09F405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Pic</a:t>
            </a:r>
            <a:r>
              <a:rPr lang="en-US" dirty="0" smtClean="0"/>
              <a:t> of a beautiful</a:t>
            </a:r>
            <a:r>
              <a:rPr lang="en-US" baseline="0" dirty="0" smtClean="0"/>
              <a:t> landscape with GOOG, Y &amp; B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But the local SEO world is getting crowded.  Every day it seems like there are new players.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AC45-0323-D44C-AD65-387E09F405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Pics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Elocal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OrangeSoda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Hubspot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LocalSplash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DavidMihm</a:t>
            </a:r>
            <a:r>
              <a:rPr lang="en-US" baseline="0" dirty="0" smtClean="0"/>
              <a:t>, Me, Mike Blumenthal, Will Scott, </a:t>
            </a:r>
            <a:r>
              <a:rPr lang="en-US" baseline="0" dirty="0" err="1" smtClean="0"/>
              <a:t>ReelSEO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ExactFactor</a:t>
            </a:r>
            <a:r>
              <a:rPr lang="en-US" baseline="0" dirty="0" smtClean="0"/>
              <a:t>, etc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err="1" smtClean="0"/>
              <a:t>SMBs</a:t>
            </a:r>
            <a:r>
              <a:rPr lang="en-US" baseline="0" dirty="0" smtClean="0"/>
              <a:t> are getting savvier thanks to big SEO agencies and thousands of small local SEO experts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AC45-0323-D44C-AD65-387E09F405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Pics</a:t>
            </a:r>
            <a:r>
              <a:rPr lang="en-US" dirty="0" smtClean="0"/>
              <a:t> of Yelp, </a:t>
            </a:r>
            <a:r>
              <a:rPr lang="en-US" dirty="0" err="1" smtClean="0"/>
              <a:t>SuperPages</a:t>
            </a:r>
            <a:r>
              <a:rPr lang="en-US" dirty="0" smtClean="0"/>
              <a:t>, </a:t>
            </a:r>
            <a:r>
              <a:rPr lang="en-US" dirty="0" err="1" smtClean="0"/>
              <a:t>YellowPages</a:t>
            </a:r>
            <a:r>
              <a:rPr lang="en-US" dirty="0" smtClean="0"/>
              <a:t>, Yahoo</a:t>
            </a:r>
            <a:r>
              <a:rPr lang="en-US" baseline="0" dirty="0" smtClean="0"/>
              <a:t> Local, Merchant Circle, </a:t>
            </a:r>
            <a:r>
              <a:rPr lang="en-US" baseline="0" dirty="0" err="1" smtClean="0"/>
              <a:t>Local.com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The Big Local sites are getting bigger and a focus on S E O is one of the key drivers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AC45-0323-D44C-AD65-387E09F405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</a:t>
            </a:r>
            <a:r>
              <a:rPr lang="en-US" dirty="0" err="1" smtClean="0"/>
              <a:t>Anklebiter</a:t>
            </a:r>
            <a:r>
              <a:rPr lang="en-US" baseline="0" dirty="0" smtClean="0"/>
              <a:t> - </a:t>
            </a:r>
            <a:r>
              <a:rPr lang="en-US" dirty="0" err="1" smtClean="0"/>
              <a:t>Yellowbot</a:t>
            </a:r>
            <a:r>
              <a:rPr lang="en-US" dirty="0" smtClean="0"/>
              <a:t>, </a:t>
            </a:r>
            <a:r>
              <a:rPr lang="en-US" dirty="0" err="1" smtClean="0"/>
              <a:t>HotFrog</a:t>
            </a:r>
            <a:r>
              <a:rPr lang="en-US" dirty="0" smtClean="0"/>
              <a:t>, </a:t>
            </a:r>
            <a:r>
              <a:rPr lang="en-US" dirty="0" err="1" smtClean="0"/>
              <a:t>AmericanTowns,Discoverourtown,Mojopages</a:t>
            </a:r>
            <a:r>
              <a:rPr lang="en-US" dirty="0" smtClean="0"/>
              <a:t>, </a:t>
            </a:r>
            <a:r>
              <a:rPr lang="en-US" dirty="0" err="1" smtClean="0"/>
              <a:t>CitySquares</a:t>
            </a:r>
            <a:r>
              <a:rPr lang="en-US" dirty="0" smtClean="0"/>
              <a:t>, </a:t>
            </a:r>
            <a:r>
              <a:rPr lang="en-US" dirty="0" err="1" smtClean="0"/>
              <a:t>Brownbook</a:t>
            </a:r>
            <a:r>
              <a:rPr lang="en-US" dirty="0" smtClean="0"/>
              <a:t>, </a:t>
            </a:r>
            <a:r>
              <a:rPr lang="en-US" dirty="0" err="1" smtClean="0"/>
              <a:t>GetFave</a:t>
            </a:r>
            <a:r>
              <a:rPr lang="en-US" dirty="0" smtClean="0"/>
              <a:t>, </a:t>
            </a:r>
            <a:r>
              <a:rPr lang="en-US" dirty="0" err="1" smtClean="0"/>
              <a:t>BestoftheWebLocal,MyPartyPlanner</a:t>
            </a:r>
            <a:r>
              <a:rPr lang="en-US" dirty="0" smtClean="0"/>
              <a:t>, </a:t>
            </a:r>
            <a:r>
              <a:rPr lang="en-US" dirty="0" err="1" smtClean="0"/>
              <a:t>LoadedWeb</a:t>
            </a:r>
            <a:r>
              <a:rPr lang="en-US" dirty="0" smtClean="0"/>
              <a:t>, </a:t>
            </a:r>
            <a:r>
              <a:rPr lang="en-US" dirty="0" err="1" smtClean="0"/>
              <a:t>Outside.in</a:t>
            </a:r>
            <a:r>
              <a:rPr lang="en-US" baseline="0" dirty="0" smtClean="0"/>
              <a:t>, Demand Media etc.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And there are hundreds, maybe thousands of upstart local directory and local news sites competing for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AC45-0323-D44C-AD65-387E09F405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Pic</a:t>
            </a:r>
            <a:r>
              <a:rPr lang="en-US" dirty="0" smtClean="0"/>
              <a:t> of </a:t>
            </a:r>
            <a:r>
              <a:rPr lang="en-US" dirty="0" err="1" smtClean="0"/>
              <a:t>eCPM</a:t>
            </a:r>
            <a:r>
              <a:rPr lang="en-US" dirty="0" smtClean="0"/>
              <a:t> chart from </a:t>
            </a:r>
            <a:r>
              <a:rPr lang="en-US" dirty="0" err="1" smtClean="0"/>
              <a:t>Adsense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There</a:t>
            </a:r>
            <a:r>
              <a:rPr lang="en-US" baseline="0" dirty="0" smtClean="0"/>
              <a:t> is a growing awareness that local search </a:t>
            </a:r>
            <a:r>
              <a:rPr lang="en-US" baseline="0" dirty="0" err="1" smtClean="0"/>
              <a:t>eCPMs</a:t>
            </a:r>
            <a:r>
              <a:rPr lang="en-US" baseline="0" dirty="0" smtClean="0"/>
              <a:t> are some of the highest on the web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AC45-0323-D44C-AD65-387E09F405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AC45-0323-D44C-AD65-387E09F405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eCPM</a:t>
            </a:r>
            <a:r>
              <a:rPr lang="en-US" dirty="0" smtClean="0"/>
              <a:t> of lead headline for </a:t>
            </a:r>
            <a:r>
              <a:rPr lang="en-US" dirty="0" err="1" smtClean="0"/>
              <a:t>LATimes</a:t>
            </a:r>
            <a:r>
              <a:rPr lang="en-US" dirty="0" smtClean="0"/>
              <a:t>, </a:t>
            </a:r>
            <a:r>
              <a:rPr lang="en-US" dirty="0" err="1" smtClean="0"/>
              <a:t>ecpm</a:t>
            </a:r>
            <a:r>
              <a:rPr lang="en-US" dirty="0" smtClean="0"/>
              <a:t> of Los Angeles DUI Attorney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AC45-0323-D44C-AD65-387E09F405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Pic</a:t>
            </a:r>
            <a:r>
              <a:rPr lang="en-US" baseline="0" dirty="0" smtClean="0"/>
              <a:t> of Google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AC45-0323-D44C-AD65-387E09F405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4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02408"/>
            <a:ext cx="9144000" cy="4555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3461" y="6427570"/>
            <a:ext cx="6119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1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DA88CD1-58E0-BE42-88EA-83C5A309C5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mailto:andrewsho@yahoo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www.localseoguide.com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7" Type="http://schemas.openxmlformats.org/officeDocument/2006/relationships/image" Target="../media/image10.jpe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0" Type="http://schemas.openxmlformats.org/officeDocument/2006/relationships/image" Target="../media/image13.png"/><Relationship Id="rId5" Type="http://schemas.openxmlformats.org/officeDocument/2006/relationships/image" Target="../media/image8.gi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12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23.png"/><Relationship Id="rId3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14400" y="977900"/>
            <a:ext cx="59309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charset="0"/>
              <a:ea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91432" y="5815263"/>
            <a:ext cx="9144000" cy="2921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75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5536" y="4060936"/>
            <a:ext cx="5299610" cy="141577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Andrew Shotland</a:t>
            </a:r>
          </a:p>
          <a:p>
            <a:pPr algn="ctr"/>
            <a:r>
              <a:rPr lang="en-US" sz="5400" b="1" dirty="0" smtClean="0"/>
              <a:t>LOCAL </a:t>
            </a:r>
            <a:r>
              <a:rPr lang="en-US" sz="5400" b="1" dirty="0"/>
              <a:t>SEO </a:t>
            </a:r>
            <a:r>
              <a:rPr lang="en-US" sz="5400" b="1" dirty="0" smtClean="0"/>
              <a:t>GUIDE</a:t>
            </a:r>
            <a:endParaRPr lang="en-US" sz="1050" b="1" dirty="0"/>
          </a:p>
        </p:txBody>
      </p:sp>
      <p:sp>
        <p:nvSpPr>
          <p:cNvPr id="11" name="Rectangle 10"/>
          <p:cNvSpPr/>
          <p:nvPr/>
        </p:nvSpPr>
        <p:spPr>
          <a:xfrm>
            <a:off x="668336" y="4587577"/>
            <a:ext cx="7340600" cy="120032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Local Search Engine Optimization &amp; Monetization Made Simple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94476" y="1423451"/>
            <a:ext cx="8771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Local Media SEO:</a:t>
            </a:r>
            <a:br>
              <a:rPr lang="en-US" sz="8000" b="1" dirty="0" smtClean="0"/>
            </a:br>
            <a:r>
              <a:rPr lang="en-US" sz="3600" b="1" dirty="0" smtClean="0"/>
              <a:t>Don’t Give Google The </a:t>
            </a:r>
            <a:r>
              <a:rPr lang="en-US" sz="3600" b="1" dirty="0" err="1" smtClean="0"/>
              <a:t>NoIndex</a:t>
            </a:r>
            <a:r>
              <a:rPr lang="en-US" sz="3600" b="1" dirty="0" smtClean="0"/>
              <a:t> Finger!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41500" y="6502598"/>
            <a:ext cx="8014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smtClean="0">
                <a:hlinkClick r:id="rId3"/>
              </a:rPr>
              <a:t>www.localseoguide.com</a:t>
            </a:r>
            <a:r>
              <a:rPr lang="en-US" sz="1400" dirty="0" smtClean="0"/>
              <a:t>  | </a:t>
            </a:r>
            <a:r>
              <a:rPr lang="en-US" sz="1400" dirty="0" smtClean="0">
                <a:hlinkClick r:id="rId4"/>
              </a:rPr>
              <a:t>andrewsho@yahoo.com</a:t>
            </a:r>
            <a:r>
              <a:rPr lang="en-US" sz="1400" dirty="0" smtClean="0"/>
              <a:t>  | 310.902.7370	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69"/>
            <a:ext cx="9144000" cy="977899"/>
          </a:xfrm>
          <a:prstGeom prst="rect">
            <a:avLst/>
          </a:prstGeom>
          <a:ln w="12700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1732"/>
            <a:ext cx="8229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Trends &amp; Seasonality</a:t>
            </a:r>
            <a:endParaRPr lang="en-US" sz="4800" b="1" dirty="0"/>
          </a:p>
        </p:txBody>
      </p:sp>
      <p:pic>
        <p:nvPicPr>
          <p:cNvPr id="8" name="Picture 7" descr="Picture 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936" y="2686143"/>
            <a:ext cx="3784127" cy="14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Pepe-Le-Pew%20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874" y="487968"/>
            <a:ext cx="4841875" cy="5320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9"/>
            <a:ext cx="9144000" cy="977899"/>
          </a:xfrm>
          <a:prstGeom prst="rect">
            <a:avLst/>
          </a:prstGeom>
          <a:ln w="12700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As William Randolph Hearst Said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ILM '09 </a:t>
            </a:r>
            <a:r>
              <a:rPr lang="en-US" dirty="0" err="1" smtClean="0"/>
              <a:t>Preso</a:t>
            </a:r>
            <a:r>
              <a:rPr lang="en-US" dirty="0" smtClean="0"/>
              <a:t>       12/9/09        </a:t>
            </a:r>
            <a:r>
              <a:rPr lang="en-US" dirty="0" err="1" smtClean="0"/>
              <a:t>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1" y="1301750"/>
            <a:ext cx="73183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“Putting out a newspaper without promotion is like winking at a girl in the dark -- well-intentioned, but ineffective.”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62001" y="3105835"/>
            <a:ext cx="7318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“In suggesting gifts: Money is appropriate, and one size fits all.”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75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773" y="3490555"/>
            <a:ext cx="8184232" cy="40011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Local Search Engine Optimization &amp; Monetization Made </a:t>
            </a:r>
            <a:r>
              <a:rPr lang="en-US" sz="2000" b="1" dirty="0" smtClean="0"/>
              <a:t>Simple</a:t>
            </a:r>
            <a:endParaRPr lang="en-US" sz="9600" dirty="0"/>
          </a:p>
        </p:txBody>
      </p:sp>
      <p:sp>
        <p:nvSpPr>
          <p:cNvPr id="11" name="Rectangle 10"/>
          <p:cNvSpPr/>
          <p:nvPr/>
        </p:nvSpPr>
        <p:spPr>
          <a:xfrm>
            <a:off x="344874" y="2044005"/>
            <a:ext cx="8520131" cy="14465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8800" b="1" dirty="0" smtClean="0"/>
              <a:t>LOCAL SEO GUIDE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269985" y="4587875"/>
            <a:ext cx="2529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www.localseoguide.com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simpsons-the-scream-49009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"/>
            <a:ext cx="9144000" cy="995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bliss-teletubb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teletubbies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02857" cy="203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9076" y="9191"/>
            <a:ext cx="1115034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bevelB w="82550" h="38100" prst="coolSlant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r>
              <a:rPr lang="en-US" sz="1150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endParaRPr lang="en-US" sz="11500" dirty="0">
              <a:solidFill>
                <a:srgbClr val="0000FF"/>
              </a:solidFill>
              <a:effectLst>
                <a:glow rad="101600">
                  <a:schemeClr val="bg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1206499"/>
            <a:ext cx="1920875" cy="1920875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536" y="3127374"/>
            <a:ext cx="2317750" cy="1685636"/>
          </a:xfrm>
          <a:prstGeom prst="rect">
            <a:avLst/>
          </a:prstGeom>
        </p:spPr>
      </p:pic>
      <p:pic>
        <p:nvPicPr>
          <p:cNvPr id="9" name="Picture 8" descr="mlogo_s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699" y="1412875"/>
            <a:ext cx="1492250" cy="1130492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57" y="3398693"/>
            <a:ext cx="3140075" cy="73025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199" y="3155950"/>
            <a:ext cx="2278321" cy="844550"/>
          </a:xfrm>
          <a:prstGeom prst="rect">
            <a:avLst/>
          </a:prstGeom>
        </p:spPr>
      </p:pic>
      <p:pic>
        <p:nvPicPr>
          <p:cNvPr id="12" name="Picture 11" descr="Picture 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949" y="330309"/>
            <a:ext cx="3428571" cy="876190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4083049"/>
            <a:ext cx="1225550" cy="1753217"/>
          </a:xfrm>
          <a:prstGeom prst="rect">
            <a:avLst/>
          </a:prstGeom>
        </p:spPr>
      </p:pic>
      <p:pic>
        <p:nvPicPr>
          <p:cNvPr id="14" name="Picture 13" descr="Picture 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457" y="0"/>
            <a:ext cx="3365079" cy="939683"/>
          </a:xfrm>
          <a:prstGeom prst="rect">
            <a:avLst/>
          </a:prstGeom>
        </p:spPr>
      </p:pic>
      <p:pic>
        <p:nvPicPr>
          <p:cNvPr id="15" name="Picture 14" descr="Picture 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2949" y="1527494"/>
            <a:ext cx="2742857" cy="1015873"/>
          </a:xfrm>
          <a:prstGeom prst="rect">
            <a:avLst/>
          </a:prstGeom>
        </p:spPr>
      </p:pic>
      <p:pic>
        <p:nvPicPr>
          <p:cNvPr id="16" name="Picture 15" descr="Picture 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461" y="4483661"/>
            <a:ext cx="3140074" cy="1061971"/>
          </a:xfrm>
          <a:prstGeom prst="rect">
            <a:avLst/>
          </a:prstGeom>
        </p:spPr>
      </p:pic>
      <p:pic>
        <p:nvPicPr>
          <p:cNvPr id="17" name="Picture 16" descr="Picture 6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3535" y="5461298"/>
            <a:ext cx="2979664" cy="84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Picture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61" y="555625"/>
            <a:ext cx="2986301" cy="1412874"/>
          </a:xfrm>
          <a:prstGeom prst="rect">
            <a:avLst/>
          </a:prstGeom>
        </p:spPr>
      </p:pic>
      <p:pic>
        <p:nvPicPr>
          <p:cNvPr id="7" name="Picture 6" descr="Picture 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373" y="2984500"/>
            <a:ext cx="3982342" cy="673072"/>
          </a:xfrm>
          <a:prstGeom prst="rect">
            <a:avLst/>
          </a:prstGeom>
        </p:spPr>
      </p:pic>
      <p:pic>
        <p:nvPicPr>
          <p:cNvPr id="8" name="Picture 7" descr="Picture 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61" y="4064000"/>
            <a:ext cx="3873016" cy="749206"/>
          </a:xfrm>
          <a:prstGeom prst="rect">
            <a:avLst/>
          </a:prstGeom>
        </p:spPr>
      </p:pic>
      <p:pic>
        <p:nvPicPr>
          <p:cNvPr id="9" name="Picture 8" descr="Picture 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784290"/>
            <a:ext cx="4095387" cy="1184209"/>
          </a:xfrm>
          <a:prstGeom prst="rect">
            <a:avLst/>
          </a:prstGeom>
        </p:spPr>
      </p:pic>
      <p:pic>
        <p:nvPicPr>
          <p:cNvPr id="10" name="Picture 9" descr="Picture 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613" y="4114793"/>
            <a:ext cx="3387512" cy="1390398"/>
          </a:xfrm>
          <a:prstGeom prst="rect">
            <a:avLst/>
          </a:prstGeom>
        </p:spPr>
      </p:pic>
      <p:pic>
        <p:nvPicPr>
          <p:cNvPr id="11" name="Picture 10" descr="Picture 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461" y="2457073"/>
            <a:ext cx="3304904" cy="1200499"/>
          </a:xfrm>
          <a:prstGeom prst="rect">
            <a:avLst/>
          </a:prstGeom>
        </p:spPr>
      </p:pic>
      <p:pic>
        <p:nvPicPr>
          <p:cNvPr id="12" name="Picture 11" descr="Picture 1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773" y="5219476"/>
            <a:ext cx="4048107" cy="76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3975167029_cc949b80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5749"/>
            <a:ext cx="9143807" cy="601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Picture 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961" y="0"/>
            <a:ext cx="61620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Reviews</a:t>
            </a:r>
          </a:p>
          <a:p>
            <a:r>
              <a:rPr lang="en-US" baseline="0" dirty="0" smtClean="0"/>
              <a:t>Vertical Guides</a:t>
            </a:r>
          </a:p>
          <a:p>
            <a:r>
              <a:rPr lang="en-US" baseline="0" dirty="0" smtClean="0"/>
              <a:t>Answers</a:t>
            </a:r>
          </a:p>
          <a:p>
            <a:r>
              <a:rPr lang="en-US" baseline="0" dirty="0" smtClean="0"/>
              <a:t>Video</a:t>
            </a:r>
          </a:p>
          <a:p>
            <a:r>
              <a:rPr lang="en-US" dirty="0" smtClean="0"/>
              <a:t>Coupons</a:t>
            </a:r>
            <a:endParaRPr lang="en-US" baseline="0" dirty="0" smtClean="0"/>
          </a:p>
          <a:p>
            <a:r>
              <a:rPr lang="en-US" baseline="0" dirty="0" smtClean="0"/>
              <a:t>API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69"/>
            <a:ext cx="9144000" cy="977899"/>
          </a:xfrm>
          <a:prstGeom prst="rect">
            <a:avLst/>
          </a:prstGeom>
          <a:ln w="12700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312"/>
            <a:ext cx="8229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How To Compete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ILM '09 Preso       12/9/09        www.localseoguide.com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CD1-58E0-BE42-88EA-83C5A309C57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69"/>
            <a:ext cx="9144000" cy="977899"/>
          </a:xfrm>
          <a:prstGeom prst="rect">
            <a:avLst/>
          </a:prstGeom>
          <a:ln w="12700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208"/>
            <a:ext cx="8229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Know The Value of Keywords…</a:t>
            </a:r>
            <a:br>
              <a:rPr lang="en-US" sz="3600" b="1" dirty="0" smtClean="0"/>
            </a:br>
            <a:r>
              <a:rPr lang="en-US" sz="3600" b="1" dirty="0" smtClean="0"/>
              <a:t>&amp; How To Rank For Them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1875" y="1984375"/>
            <a:ext cx="67706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Los Angeles DWI Attorney:   $40.51 CPC</a:t>
            </a:r>
          </a:p>
          <a:p>
            <a:endParaRPr lang="en-US" sz="3200" dirty="0" smtClean="0"/>
          </a:p>
          <a:p>
            <a:r>
              <a:rPr lang="en-US" sz="3200" dirty="0" smtClean="0"/>
              <a:t>Tiger Woods:			       		 $ 0.58 CPC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589</Words>
  <Application>Microsoft Macintosh PowerPoint</Application>
  <PresentationFormat>On-screen Show (4:3)</PresentationFormat>
  <Paragraphs>73</Paragraphs>
  <Slides>13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How To Compete</vt:lpstr>
      <vt:lpstr>Know The Value of Keywords… &amp; How To Rank For Them</vt:lpstr>
      <vt:lpstr>Trends &amp; Seasonality</vt:lpstr>
      <vt:lpstr>Slide 11</vt:lpstr>
      <vt:lpstr>As William Randolph Hearst Said</vt:lpstr>
      <vt:lpstr>Slide 13</vt:lpstr>
    </vt:vector>
  </TitlesOfParts>
  <Company>Local SEO Guide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Shotland</dc:creator>
  <cp:lastModifiedBy>Andrew Shotland</cp:lastModifiedBy>
  <cp:revision>13</cp:revision>
  <dcterms:created xsi:type="dcterms:W3CDTF">2009-12-09T15:20:14Z</dcterms:created>
  <dcterms:modified xsi:type="dcterms:W3CDTF">2009-12-09T15:32:32Z</dcterms:modified>
</cp:coreProperties>
</file>